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9" r:id="rId3"/>
    <p:sldId id="274" r:id="rId4"/>
    <p:sldId id="260" r:id="rId5"/>
    <p:sldId id="285" r:id="rId6"/>
    <p:sldId id="287" r:id="rId7"/>
    <p:sldId id="286" r:id="rId8"/>
    <p:sldId id="275" r:id="rId9"/>
    <p:sldId id="280" r:id="rId10"/>
    <p:sldId id="281" r:id="rId11"/>
    <p:sldId id="262" r:id="rId12"/>
    <p:sldId id="263" r:id="rId13"/>
    <p:sldId id="265" r:id="rId14"/>
    <p:sldId id="266" r:id="rId15"/>
    <p:sldId id="277" r:id="rId16"/>
    <p:sldId id="282" r:id="rId17"/>
    <p:sldId id="284" r:id="rId18"/>
    <p:sldId id="283" r:id="rId19"/>
    <p:sldId id="27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A59C0A5-8350-4928-8517-F841D15A1B7B}">
          <p14:sldIdLst>
            <p14:sldId id="258"/>
            <p14:sldId id="269"/>
            <p14:sldId id="274"/>
            <p14:sldId id="260"/>
            <p14:sldId id="285"/>
            <p14:sldId id="287"/>
            <p14:sldId id="286"/>
            <p14:sldId id="275"/>
            <p14:sldId id="280"/>
            <p14:sldId id="281"/>
            <p14:sldId id="262"/>
            <p14:sldId id="263"/>
            <p14:sldId id="265"/>
            <p14:sldId id="266"/>
            <p14:sldId id="277"/>
            <p14:sldId id="282"/>
            <p14:sldId id="284"/>
            <p14:sldId id="283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CC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 autoAdjust="0"/>
    <p:restoredTop sz="89095" autoAdjust="0"/>
  </p:normalViewPr>
  <p:slideViewPr>
    <p:cSldViewPr snapToGrid="0">
      <p:cViewPr varScale="1">
        <p:scale>
          <a:sx n="112" d="100"/>
          <a:sy n="112" d="100"/>
        </p:scale>
        <p:origin x="989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48D2E-AF02-4DCE-B074-B92153B9F50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DA67F-B4CA-4472-A62D-C6C405E226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6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4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9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4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65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3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089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622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35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847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𝑚𝑒𝑎𝑛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𝑝𝑜𝑜𝑙𝑖𝑛𝑔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b="0" i="0">
                    <a:latin typeface="Cambria Math" panose="02040503050406030204" pitchFamily="18" charset="0"/>
                  </a:rPr>
                  <a:t>𝑧=𝑚𝑒𝑎𝑛−𝑝𝑜𝑜𝑙𝑖𝑛𝑔(𝐻^𝐿)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339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DA67F-B4CA-4472-A62D-C6C405E2262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66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4000" cy="973274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0" y="0"/>
            <a:ext cx="12204000" cy="973274"/>
            <a:chOff x="0" y="0"/>
            <a:chExt cx="12204000" cy="97327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204000" cy="9732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3025" y="127573"/>
              <a:ext cx="571764" cy="7200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b="41473"/>
            <a:stretch/>
          </p:blipFill>
          <p:spPr>
            <a:xfrm>
              <a:off x="779089" y="689929"/>
              <a:ext cx="2924175" cy="239712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915056" y="633807"/>
              <a:ext cx="25587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6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/>
            <a:srcRect b="25639"/>
            <a:stretch/>
          </p:blipFill>
          <p:spPr>
            <a:xfrm>
              <a:off x="883306" y="118429"/>
              <a:ext cx="3038475" cy="849946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004107" y="80242"/>
              <a:ext cx="213279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22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261930" y="99463"/>
              <a:ext cx="124764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5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61936" y="308328"/>
            <a:ext cx="1930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rPr>
              <a:t>Advanced Technique of Artificial  Intelligence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70528"/>
            <a:ext cx="10515600" cy="482946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1" kern="1200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reflection blurRad="6350" stA="55000" endA="300" endPos="35000" dir="5400000" sy="-100000" algn="bl" rotWithShape="0"/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6974"/>
            <a:ext cx="10515600" cy="4859989"/>
          </a:xfrm>
        </p:spPr>
        <p:txBody>
          <a:bodyPr/>
          <a:lstStyle>
            <a:lvl1pPr marL="358775" indent="-4572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zh-CN" altLang="en-US" sz="2600" b="1" kern="1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>
              <a:defRPr lang="zh-CN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defRPr>
            </a:lvl2pPr>
            <a:lvl3pPr>
              <a:defRPr sz="2200"/>
            </a:lvl3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2"/>
            <a:ext cx="12204000" cy="603327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0" y="0"/>
            <a:ext cx="12291084" cy="608944"/>
            <a:chOff x="0" y="0"/>
            <a:chExt cx="12291084" cy="60894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0"/>
              <a:ext cx="12204000" cy="60332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04" y="126322"/>
              <a:ext cx="1887310" cy="46518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65605" y="54946"/>
              <a:ext cx="16397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5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81632" y="0"/>
              <a:ext cx="340517" cy="504825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0944358" y="178331"/>
              <a:ext cx="13467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sz="10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44357" y="17702"/>
              <a:ext cx="12476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2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9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75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88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41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3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99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57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565604" y="0"/>
            <a:ext cx="11725480" cy="608944"/>
            <a:chOff x="565604" y="0"/>
            <a:chExt cx="11725480" cy="60894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604" y="126322"/>
              <a:ext cx="1887310" cy="46518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65605" y="54946"/>
              <a:ext cx="16397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</a:t>
              </a:r>
              <a:r>
                <a:rPr lang="en-US" altLang="zh-CN" sz="15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Technlogy</a:t>
              </a:r>
              <a:endParaRPr lang="zh-CN" altLang="en-US" sz="15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6233" y="0"/>
              <a:ext cx="290512" cy="50482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0944358" y="178331"/>
              <a:ext cx="13467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sz="10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944357" y="17702"/>
              <a:ext cx="12476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2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705457"/>
            <a:ext cx="10515600" cy="51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293841"/>
            <a:ext cx="10515600" cy="5121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8775" lvl="0" indent="-4572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32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C03B-13BB-476B-B07A-5829C61798CD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325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432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14C75-72F5-4DB0-8A81-90E8A5303F2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0" y="0"/>
            <a:ext cx="12291084" cy="608944"/>
            <a:chOff x="0" y="0"/>
            <a:chExt cx="12291084" cy="60894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0"/>
              <a:ext cx="12204000" cy="60332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604" y="126322"/>
              <a:ext cx="1887310" cy="465182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565605" y="54946"/>
              <a:ext cx="16397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5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756232" y="0"/>
              <a:ext cx="374807" cy="50482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944358" y="178331"/>
              <a:ext cx="13467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sz="1000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44357" y="17702"/>
              <a:ext cx="12476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2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5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900" b="1" kern="1200" dirty="0">
          <a:solidFill>
            <a:srgbClr val="002060"/>
          </a:solidFill>
          <a:effectLst>
            <a:glow rad="63500">
              <a:schemeClr val="bg1"/>
            </a:glow>
            <a:reflection blurRad="6350" stA="55000" endA="300" endPos="35000" dir="5400000" sy="-100000" algn="bl" rotWithShape="0"/>
          </a:effectLst>
          <a:latin typeface="Times New Roman" panose="02020603050405020304" pitchFamily="18" charset="0"/>
          <a:ea typeface="华康俪金黑W8(P)" panose="020B0800000000000000" pitchFamily="34" charset="-122"/>
          <a:cs typeface="Times New Roman" panose="02020603050405020304" pitchFamily="18" charset="0"/>
        </a:defRPr>
      </a:lvl1pPr>
    </p:titleStyle>
    <p:bodyStyle>
      <a:lvl1pPr marL="415925" indent="-51435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p"/>
        <a:defRPr lang="zh-CN" altLang="en-US" sz="2600" b="1" kern="100" spc="50" dirty="0" smtClean="0">
          <a:ln w="11430"/>
          <a:gradFill>
            <a:gsLst>
              <a:gs pos="25000">
                <a:srgbClr val="C0504D">
                  <a:satMod val="155000"/>
                </a:srgbClr>
              </a:gs>
              <a:gs pos="100000">
                <a:srgbClr val="C0504D">
                  <a:shade val="45000"/>
                  <a:satMod val="165000"/>
                </a:srgbClr>
              </a:gs>
            </a:gsLst>
            <a:lin ang="540000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宋体" panose="02010600030101010101" pitchFamily="2" charset="-122"/>
          <a:ea typeface="宋体" panose="02010600030101010101" pitchFamily="2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Wingdings" panose="05000000000000000000" pitchFamily="2" charset="2"/>
        <a:buChar char="p"/>
        <a:defRPr sz="24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Times New Roman" panose="02020603050405020304" pitchFamily="18" charset="0"/>
        <a:buChar char="─"/>
        <a:defRPr sz="22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仿宋" panose="02010609060101010101" pitchFamily="49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0"/>
            <a:ext cx="12204000" cy="973274"/>
            <a:chOff x="0" y="0"/>
            <a:chExt cx="12204000" cy="97327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204000" cy="97327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03025" y="127573"/>
              <a:ext cx="571764" cy="720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0261936" y="308328"/>
              <a:ext cx="19300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85000"/>
                    </a:schemeClr>
                  </a:solidFill>
                  <a:latin typeface="Bahnschrift Condensed" panose="020B0502040204020203" pitchFamily="34" charset="0"/>
                </a:rPr>
                <a:t>Advanced Technique of Artificial  Intelligence</a:t>
              </a:r>
              <a:endParaRPr lang="zh-CN" altLang="en-US" dirty="0">
                <a:solidFill>
                  <a:schemeClr val="bg1">
                    <a:lumMod val="85000"/>
                  </a:schemeClr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/>
            <a:srcRect b="41473"/>
            <a:stretch/>
          </p:blipFill>
          <p:spPr>
            <a:xfrm>
              <a:off x="779089" y="689929"/>
              <a:ext cx="2924175" cy="239712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915056" y="633807"/>
              <a:ext cx="25587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16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7"/>
            <a:srcRect b="25639"/>
            <a:stretch/>
          </p:blipFill>
          <p:spPr>
            <a:xfrm>
              <a:off x="883306" y="118429"/>
              <a:ext cx="3038475" cy="849946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004107" y="80242"/>
              <a:ext cx="213279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Chongqing University of Technology</a:t>
              </a:r>
              <a:endParaRPr lang="zh-CN" altLang="en-US" sz="22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261930" y="99463"/>
              <a:ext cx="124764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Gill Sans Ultra Bold" panose="020B0A02020104020203" pitchFamily="34" charset="0"/>
                </a:rPr>
                <a:t>ATAI</a:t>
              </a:r>
              <a:endParaRPr lang="zh-CN" altLang="en-US" sz="1500" dirty="0">
                <a:solidFill>
                  <a:schemeClr val="bg1"/>
                </a:solidFill>
                <a:latin typeface="Gill Sans Ultra Bold" panose="020B0A02020104020203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0" y="1304655"/>
            <a:ext cx="12192000" cy="4490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0" y="1225060"/>
            <a:ext cx="12192000" cy="28575"/>
          </a:xfrm>
          <a:prstGeom prst="line">
            <a:avLst/>
          </a:prstGeom>
          <a:ln w="76200">
            <a:gradFill flip="none" rotWithShape="1">
              <a:gsLst>
                <a:gs pos="0">
                  <a:srgbClr val="FF99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5086" y="5894738"/>
            <a:ext cx="1436914" cy="963262"/>
          </a:xfrm>
          <a:prstGeom prst="rect">
            <a:avLst/>
          </a:prstGeom>
        </p:spPr>
      </p:pic>
      <p:sp>
        <p:nvSpPr>
          <p:cNvPr id="2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432550"/>
            <a:ext cx="2743200" cy="365125"/>
          </a:xfrm>
        </p:spPr>
        <p:txBody>
          <a:bodyPr/>
          <a:lstStyle/>
          <a:p>
            <a:fld id="{7FED5459-E582-4DAA-BA57-60FF09140233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872531"/>
            <a:ext cx="828000" cy="828000"/>
          </a:xfrm>
          <a:prstGeom prst="rect">
            <a:avLst/>
          </a:prstGeom>
        </p:spPr>
      </p:pic>
      <p:pic>
        <p:nvPicPr>
          <p:cNvPr id="9224" name="Picture 8" descr="æ¥çæºå¾å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94" y="5882234"/>
            <a:ext cx="822449" cy="8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æ¥çæºå¾å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63" y="6024932"/>
            <a:ext cx="1260000" cy="6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æ¥çæºå¾å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40" y="5926769"/>
            <a:ext cx="83636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847" y="1785880"/>
            <a:ext cx="3944527" cy="32962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A694A7C-C4A4-4D76-B2F7-D6EAF7ACC91B}"/>
              </a:ext>
            </a:extLst>
          </p:cNvPr>
          <p:cNvSpPr txBox="1"/>
          <p:nvPr/>
        </p:nvSpPr>
        <p:spPr>
          <a:xfrm>
            <a:off x="4830418" y="2323134"/>
            <a:ext cx="7244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Be More with Less_ Hypergraph Attention Networks for Inductive Text Classification</a:t>
            </a:r>
            <a:r>
              <a:rPr lang="zh-CN" altLang="en-US" sz="2400" dirty="0"/>
              <a:t>（</a:t>
            </a:r>
            <a:r>
              <a:rPr lang="en-US" altLang="zh-CN" sz="2400" dirty="0"/>
              <a:t>EMNLP 2020 </a:t>
            </a:r>
            <a:r>
              <a:rPr lang="zh-CN" altLang="en-US" sz="2400" dirty="0"/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8F477F7-4847-491A-B004-0308CAF7CDFE}"/>
              </a:ext>
            </a:extLst>
          </p:cNvPr>
          <p:cNvSpPr txBox="1"/>
          <p:nvPr/>
        </p:nvSpPr>
        <p:spPr>
          <a:xfrm>
            <a:off x="7434470" y="4073201"/>
            <a:ext cx="109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彭展望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447D4DE-4B98-46F5-8D8C-96038B1FBB90}"/>
              </a:ext>
            </a:extLst>
          </p:cNvPr>
          <p:cNvSpPr txBox="1"/>
          <p:nvPr/>
        </p:nvSpPr>
        <p:spPr>
          <a:xfrm>
            <a:off x="4830418" y="5080364"/>
            <a:ext cx="7096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Code:https</a:t>
            </a:r>
            <a:r>
              <a:rPr lang="en-US" altLang="zh-CN" sz="1400" dirty="0"/>
              <a:t>://github.com/kaize0409/</a:t>
            </a:r>
            <a:r>
              <a:rPr lang="en-US" altLang="zh-CN" sz="1400" dirty="0" err="1"/>
              <a:t>HyperGAT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2983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164C11-C9D4-4BF1-888E-E682CBA3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546"/>
            <a:ext cx="12242042" cy="13081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914012-1347-4221-B11E-CAAE0C016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" y="1984610"/>
            <a:ext cx="7710985" cy="364593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640B4B2-6CEC-49E4-9050-20B237EC8980}"/>
              </a:ext>
            </a:extLst>
          </p:cNvPr>
          <p:cNvSpPr/>
          <p:nvPr/>
        </p:nvSpPr>
        <p:spPr>
          <a:xfrm>
            <a:off x="0" y="1238113"/>
            <a:ext cx="4031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Inductive Text Classification: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B8A498E-4542-4C76-B9EE-66618989EEFB}"/>
                  </a:ext>
                </a:extLst>
              </p:cNvPr>
              <p:cNvSpPr/>
              <p:nvPr/>
            </p:nvSpPr>
            <p:spPr>
              <a:xfrm>
                <a:off x="7787706" y="1752177"/>
                <a:ext cx="2785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𝑚𝑒𝑎𝑛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𝑝𝑜𝑜𝑙𝑖𝑛𝑔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B8A498E-4542-4C76-B9EE-66618989E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06" y="1752177"/>
                <a:ext cx="2785378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7724025-6100-4B4D-AF9A-16AA33CA6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706" y="2402106"/>
            <a:ext cx="3128776" cy="5784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5717700-C9C7-4B53-963D-A8B4C501E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706" y="3215296"/>
            <a:ext cx="2871195" cy="10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3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D16FB9-7229-4B85-8A0D-F558A86F23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sz="4400" dirty="0"/>
              <a:t>Dataset</a:t>
            </a:r>
            <a:endParaRPr lang="zh-CN" altLang="en-US" sz="4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7E0C2F-743E-4ADC-BA55-BD675D8DA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301" y="1972942"/>
            <a:ext cx="7657396" cy="411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24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C1F676-6B2A-4CA6-9D6B-3C6C179ED8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sz="4400" dirty="0"/>
              <a:t>Experiment</a:t>
            </a:r>
            <a:endParaRPr lang="zh-CN" altLang="en-US" sz="4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FD626C5-B20B-474B-B1D6-CD91530F5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95" y="1457544"/>
            <a:ext cx="10037928" cy="50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248569F-2D3F-451E-8438-26634B2B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Experiment</a:t>
            </a:r>
            <a:endParaRPr lang="zh-CN" altLang="en-US" sz="4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246B24-4818-4F45-A6DD-B11BF73E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251" y="1911713"/>
            <a:ext cx="8187205" cy="44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7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9E83C-0D21-4349-8C4F-756241656C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3A7DB8-0848-4838-ABD0-233355BAE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63" y="1911373"/>
            <a:ext cx="7387874" cy="44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22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9E83C-0D21-4349-8C4F-756241656C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903D8F-FDB6-4046-9226-D0A399E5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72" y="1562471"/>
            <a:ext cx="8086692" cy="52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9E83C-0D21-4349-8C4F-756241656C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5AE364-06B3-4005-9884-9EE640E7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4175"/>
            <a:ext cx="12192000" cy="3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5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9E83C-0D21-4349-8C4F-756241656C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A81D7F-D9CC-4F69-AE91-F3315481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713" y="1717970"/>
            <a:ext cx="7246574" cy="45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2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9E83C-0D21-4349-8C4F-756241656C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605284-272E-4C8D-B99C-6116489C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15" y="1671577"/>
            <a:ext cx="7406986" cy="47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5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A6EAA69-8BAE-4703-9866-614CADA35A05}"/>
              </a:ext>
            </a:extLst>
          </p:cNvPr>
          <p:cNvSpPr txBox="1"/>
          <p:nvPr/>
        </p:nvSpPr>
        <p:spPr>
          <a:xfrm>
            <a:off x="4798244" y="3013501"/>
            <a:ext cx="307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Thanks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76447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149888-B93E-4090-A5C6-C1812100E2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1322" y="1675843"/>
            <a:ext cx="10515600" cy="4859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Related Work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Method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Experiment</a:t>
            </a:r>
          </a:p>
          <a:p>
            <a:pPr marL="0" indent="0">
              <a:buNone/>
            </a:pPr>
            <a:r>
              <a:rPr lang="en-US" altLang="zh-CN" sz="4000" b="0" dirty="0">
                <a:solidFill>
                  <a:schemeClr val="tx1"/>
                </a:solidFill>
              </a:rPr>
              <a:t>Conclusion</a:t>
            </a:r>
          </a:p>
          <a:p>
            <a:pPr marL="0" indent="0">
              <a:buNone/>
            </a:pP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78CF13F-C129-4929-88BA-272FB13F8E85}"/>
              </a:ext>
            </a:extLst>
          </p:cNvPr>
          <p:cNvSpPr txBox="1"/>
          <p:nvPr/>
        </p:nvSpPr>
        <p:spPr>
          <a:xfrm>
            <a:off x="793423" y="791852"/>
            <a:ext cx="10605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  <a:reflection blurRad="6350" stA="55000" endA="300" endPos="35000" dir="5400000" sy="-100000" algn="bl" rotWithShape="0"/>
                </a:effectLst>
                <a:ea typeface="华康俪金黑W8(P)" panose="020B0800000000000000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4400" b="1" dirty="0">
              <a:solidFill>
                <a:srgbClr val="002060"/>
              </a:solidFill>
              <a:effectLst>
                <a:glow rad="63500">
                  <a:schemeClr val="bg1"/>
                </a:glow>
                <a:reflection blurRad="6350" stA="55000" endA="300" endPos="35000" dir="5400000" sy="-100000" algn="bl" rotWithShape="0"/>
              </a:effectLst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769938"/>
            <a:ext cx="12192000" cy="484187"/>
          </a:xfrm>
        </p:spPr>
        <p:txBody>
          <a:bodyPr>
            <a:normAutofit fontScale="90000"/>
          </a:bodyPr>
          <a:lstStyle/>
          <a:p>
            <a:r>
              <a:rPr lang="en-US" altLang="zh-CN" sz="4400" dirty="0"/>
              <a:t>Introduction</a:t>
            </a:r>
            <a:endParaRPr lang="zh-CN" altLang="en-US" sz="4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B011EA-1645-44A2-9E94-2248E66794FB}"/>
              </a:ext>
            </a:extLst>
          </p:cNvPr>
          <p:cNvSpPr/>
          <p:nvPr/>
        </p:nvSpPr>
        <p:spPr>
          <a:xfrm>
            <a:off x="1515840" y="2810888"/>
            <a:ext cx="2565779" cy="7915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 : eat humble pie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CBDE3E9-FEA7-479A-85BB-8D73072129FB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4081619" y="3206671"/>
            <a:ext cx="2016457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3C86558D-16F7-4358-BE08-B9A5B99D536E}"/>
              </a:ext>
            </a:extLst>
          </p:cNvPr>
          <p:cNvSpPr/>
          <p:nvPr/>
        </p:nvSpPr>
        <p:spPr>
          <a:xfrm>
            <a:off x="6098076" y="2810888"/>
            <a:ext cx="2971800" cy="7915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humble – pie and eat – pie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1DCFA7-7756-445F-99D6-55EE6E6EA44D}"/>
              </a:ext>
            </a:extLst>
          </p:cNvPr>
          <p:cNvSpPr/>
          <p:nvPr/>
        </p:nvSpPr>
        <p:spPr>
          <a:xfrm>
            <a:off x="4372903" y="2877975"/>
            <a:ext cx="17251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pairwise connections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5EE87FC-5F1F-46F7-ADB0-2212FA6BF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840" y="4644927"/>
            <a:ext cx="3523793" cy="99373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DEBD087-175D-40C9-9EE1-74CE56366EE7}"/>
              </a:ext>
            </a:extLst>
          </p:cNvPr>
          <p:cNvSpPr/>
          <p:nvPr/>
        </p:nvSpPr>
        <p:spPr>
          <a:xfrm>
            <a:off x="354114" y="2177507"/>
            <a:ext cx="2483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Expressive Power: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87F9D79-76B2-48F5-AAB8-EF74ED99C7B8}"/>
              </a:ext>
            </a:extLst>
          </p:cNvPr>
          <p:cNvSpPr/>
          <p:nvPr/>
        </p:nvSpPr>
        <p:spPr>
          <a:xfrm>
            <a:off x="354114" y="3918184"/>
            <a:ext cx="3829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Consumption: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1BBAEFA-576D-4B69-8E11-CCEFD0982A40}"/>
              </a:ext>
            </a:extLst>
          </p:cNvPr>
          <p:cNvSpPr/>
          <p:nvPr/>
        </p:nvSpPr>
        <p:spPr>
          <a:xfrm>
            <a:off x="529988" y="5764896"/>
            <a:ext cx="7133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Convolutional Networks for Text Classification (AAAI-2019)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561317-B8AE-49CD-AA8B-008FAD4020F1}"/>
              </a:ext>
            </a:extLst>
          </p:cNvPr>
          <p:cNvSpPr/>
          <p:nvPr/>
        </p:nvSpPr>
        <p:spPr>
          <a:xfrm>
            <a:off x="354114" y="1465647"/>
            <a:ext cx="2769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shortcomings</a:t>
            </a:r>
            <a:r>
              <a:rPr lang="zh-CN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7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3C4CD-6DD2-4C65-A08E-E9D64CB824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70364"/>
            <a:ext cx="12191999" cy="482600"/>
          </a:xfrm>
        </p:spPr>
        <p:txBody>
          <a:bodyPr>
            <a:normAutofit fontScale="90000"/>
          </a:bodyPr>
          <a:lstStyle/>
          <a:p>
            <a:r>
              <a:rPr lang="en-US" altLang="zh-CN" sz="4400" dirty="0"/>
              <a:t>Method</a:t>
            </a:r>
            <a:endParaRPr lang="zh-CN" altLang="en-US" sz="4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234597-AE96-41F5-AF6F-BB40B9C1B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28" y="1644555"/>
            <a:ext cx="4711883" cy="17328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2612B5-C38E-4D68-9D13-C94113849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28" y="3630303"/>
            <a:ext cx="2602373" cy="11024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A8085D-F34A-491E-ABBD-3351E5C2A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224" y="4055087"/>
            <a:ext cx="1246762" cy="3494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C0A50D-D9FB-4FC9-B29C-E3D7B17BE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29" y="5021084"/>
            <a:ext cx="3802802" cy="4276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C729C0-FFD9-4AD8-BD7F-C1B9F2DF9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828" y="5820562"/>
            <a:ext cx="1631248" cy="3614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A136FB-0FE4-4D8A-872C-20F0E46E9BBD}"/>
              </a:ext>
            </a:extLst>
          </p:cNvPr>
          <p:cNvSpPr/>
          <p:nvPr/>
        </p:nvSpPr>
        <p:spPr>
          <a:xfrm>
            <a:off x="5853298" y="1644555"/>
            <a:ext cx="250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Sequential Hyperedges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7218849-EEC1-4FCD-A555-870C930798C4}"/>
              </a:ext>
            </a:extLst>
          </p:cNvPr>
          <p:cNvSpPr/>
          <p:nvPr/>
        </p:nvSpPr>
        <p:spPr>
          <a:xfrm>
            <a:off x="5949341" y="20493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Inspired by the success of hierarchical attention networks (Yang et al., 2016), here we consider each sentence as a hyperedge and it connects all the words in this sentence.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E192FC9-7AEE-4FD8-847E-FF31D53F1E43}"/>
                  </a:ext>
                </a:extLst>
              </p:cNvPr>
              <p:cNvSpPr/>
              <p:nvPr/>
            </p:nvSpPr>
            <p:spPr>
              <a:xfrm>
                <a:off x="5738884" y="4292314"/>
                <a:ext cx="6202907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mine the latent topics T from the text documents using LDA (Blei et al., 2003) and each topic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the vocabulary size) can be represented by a probability distribution over the words. Then for each topic, we consider it as a semantic hyperedge that connects the top K words with the largest probabilities in the document.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E192FC9-7AEE-4FD8-847E-FF31D53F1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884" y="4292314"/>
                <a:ext cx="6202907" cy="1754326"/>
              </a:xfrm>
              <a:prstGeom prst="rect">
                <a:avLst/>
              </a:prstGeom>
              <a:blipFill>
                <a:blip r:embed="rId8"/>
                <a:stretch>
                  <a:fillRect l="-786" t="-1736" r="-1670" b="-4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109CAC17-2374-423D-AA12-706E2FE59C4F}"/>
              </a:ext>
            </a:extLst>
          </p:cNvPr>
          <p:cNvSpPr/>
          <p:nvPr/>
        </p:nvSpPr>
        <p:spPr>
          <a:xfrm>
            <a:off x="5845791" y="3700689"/>
            <a:ext cx="237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Hyperedges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7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CF2FB0-41A4-4B8E-8C88-DD104BE2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52" y="777921"/>
            <a:ext cx="3904966" cy="520662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E7D4102-35B0-4672-8197-C14468C0FE9D}"/>
              </a:ext>
            </a:extLst>
          </p:cNvPr>
          <p:cNvSpPr/>
          <p:nvPr/>
        </p:nvSpPr>
        <p:spPr>
          <a:xfrm>
            <a:off x="768590" y="6080079"/>
            <a:ext cx="2575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/>
              <a:t>每个数据集分几类，就有几个</a:t>
            </a:r>
            <a:r>
              <a:rPr lang="en-US" altLang="zh-CN" sz="1200" dirty="0"/>
              <a:t>topic</a:t>
            </a:r>
            <a:endParaRPr lang="zh-CN" altLang="en-US" sz="1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66D28C-1B1B-4312-8C9D-CF4683AF1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990" y="880280"/>
            <a:ext cx="6805669" cy="222195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332E26-2B7F-4779-AAE0-198A4A9EDAC6}"/>
              </a:ext>
            </a:extLst>
          </p:cNvPr>
          <p:cNvSpPr/>
          <p:nvPr/>
        </p:nvSpPr>
        <p:spPr>
          <a:xfrm>
            <a:off x="0" y="647045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00" dirty="0"/>
              <a:t>Be More with Less_ Hypergraph Attention Networks for Inductive Text Classification</a:t>
            </a:r>
            <a:r>
              <a:rPr lang="zh-CN" altLang="en-US" sz="1000" dirty="0"/>
              <a:t>（</a:t>
            </a:r>
            <a:r>
              <a:rPr lang="en-US" altLang="zh-CN" sz="1000" dirty="0"/>
              <a:t>EMNLP 2020 </a:t>
            </a:r>
            <a:r>
              <a:rPr lang="zh-CN" altLang="en-US" sz="1000" dirty="0"/>
              <a:t>）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D062686-C613-4C6E-B363-E37F1DDF3CEF}"/>
              </a:ext>
            </a:extLst>
          </p:cNvPr>
          <p:cNvSpPr/>
          <p:nvPr/>
        </p:nvSpPr>
        <p:spPr>
          <a:xfrm>
            <a:off x="5224824" y="320352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 Graph Neural Networks for Session-based Recommendation 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CIKM2020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11F4E06-C234-4C81-AFDC-38F148C2FC00}"/>
              </a:ext>
            </a:extLst>
          </p:cNvPr>
          <p:cNvSpPr/>
          <p:nvPr/>
        </p:nvSpPr>
        <p:spPr>
          <a:xfrm>
            <a:off x="5900381" y="637812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dirty="0"/>
              <a:t>Heterogeneous Graph Attention Networks for Semi-supervised Short Text Classification (EMNLP 2019) (</a:t>
            </a:r>
            <a:r>
              <a:rPr lang="zh-CN" altLang="en-US" sz="1100" dirty="0"/>
              <a:t>朱玲</a:t>
            </a:r>
            <a:r>
              <a:rPr lang="en-US" altLang="zh-CN" sz="1100" dirty="0"/>
              <a:t>)</a:t>
            </a:r>
            <a:endParaRPr lang="zh-CN" altLang="en-US" sz="11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D68110-AD4E-4B76-AF4F-D7626C287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677" y="4084793"/>
            <a:ext cx="3340898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8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3F81BF1-FF92-4472-9520-E6C70370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492" y="2309347"/>
            <a:ext cx="4800600" cy="32670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7933D87-E8FC-4EEA-AC16-1902E739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614" y="1091180"/>
            <a:ext cx="7526386" cy="3241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A83774-F8A8-4241-B321-21ED9478B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4" y="764367"/>
            <a:ext cx="3901778" cy="520643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B7F7AB7-C707-409A-B93F-78D257555D97}"/>
              </a:ext>
            </a:extLst>
          </p:cNvPr>
          <p:cNvSpPr/>
          <p:nvPr/>
        </p:nvSpPr>
        <p:spPr>
          <a:xfrm>
            <a:off x="768590" y="6080079"/>
            <a:ext cx="2575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/>
              <a:t>每个数据集分几类，就有几个</a:t>
            </a:r>
            <a:r>
              <a:rPr lang="en-US" altLang="zh-CN" sz="1200" dirty="0"/>
              <a:t>topic</a:t>
            </a:r>
            <a:endParaRPr lang="zh-CN" altLang="en-US" sz="1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3F2AC8-539D-4529-B148-E4DD9361747E}"/>
              </a:ext>
            </a:extLst>
          </p:cNvPr>
          <p:cNvSpPr/>
          <p:nvPr/>
        </p:nvSpPr>
        <p:spPr>
          <a:xfrm>
            <a:off x="0" y="647045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00" dirty="0"/>
              <a:t>Be More with Less_ Hypergraph Attention Networks for Inductive Text Classification</a:t>
            </a:r>
            <a:r>
              <a:rPr lang="zh-CN" altLang="en-US" sz="1000" dirty="0"/>
              <a:t>（</a:t>
            </a:r>
            <a:r>
              <a:rPr lang="en-US" altLang="zh-CN" sz="1000" dirty="0"/>
              <a:t>EMNLP 2020 </a:t>
            </a:r>
            <a:r>
              <a:rPr lang="zh-CN" altLang="en-US" sz="10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264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1B6887-39D8-4D0C-A644-C5C4B07EDFB7}"/>
              </a:ext>
            </a:extLst>
          </p:cNvPr>
          <p:cNvSpPr/>
          <p:nvPr/>
        </p:nvSpPr>
        <p:spPr>
          <a:xfrm>
            <a:off x="209265" y="7447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[1] kdd_2019_KGAT Knowledge Graph Attention Network for Recommendation (</a:t>
            </a:r>
            <a:r>
              <a:rPr lang="en-US" altLang="zh-CN" dirty="0" err="1"/>
              <a:t>kdd</a:t>
            </a:r>
            <a:r>
              <a:rPr lang="en-US" altLang="zh-CN" dirty="0"/>
              <a:t>, 2019)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C2E0A0F-3BF8-4D31-BCB5-CF1A042C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576" y="1456487"/>
            <a:ext cx="5023539" cy="18899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984CE64-698E-4E59-A798-D8057A32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46" y="3411795"/>
            <a:ext cx="9821507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1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164C11-C9D4-4BF1-888E-E682CBA3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546"/>
            <a:ext cx="12242042" cy="130815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63CD9BA-EECA-4AFA-BF6C-C537F5651FF4}"/>
              </a:ext>
            </a:extLst>
          </p:cNvPr>
          <p:cNvSpPr/>
          <p:nvPr/>
        </p:nvSpPr>
        <p:spPr>
          <a:xfrm>
            <a:off x="15753" y="1204035"/>
            <a:ext cx="4460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Hypergraph Attention Networks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51B455-5552-4EA5-840E-578B37E9E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" y="1761214"/>
            <a:ext cx="3964102" cy="10271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914012-1347-4221-B11E-CAAE0C016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3" y="2712491"/>
            <a:ext cx="7710985" cy="364593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5416BA6-CE6F-4824-A474-3207A6A7F7E0}"/>
              </a:ext>
            </a:extLst>
          </p:cNvPr>
          <p:cNvSpPr/>
          <p:nvPr/>
        </p:nvSpPr>
        <p:spPr>
          <a:xfrm>
            <a:off x="7726738" y="1615278"/>
            <a:ext cx="2204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Node-level Attention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C32B98-63D5-46C1-B00B-8CDD563DF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738" y="2154770"/>
            <a:ext cx="2328110" cy="7811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526A9D-9FCB-44E1-9FBA-652A6E64E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921" y="3976114"/>
            <a:ext cx="2974413" cy="11923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97FAA2-72B7-4B31-BD53-95C246FBB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7111" y="5398403"/>
            <a:ext cx="3839714" cy="343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11BBF85-5B5E-4FF8-A697-95703CC72B19}"/>
                  </a:ext>
                </a:extLst>
              </p:cNvPr>
              <p:cNvSpPr/>
              <p:nvPr/>
            </p:nvSpPr>
            <p:spPr>
              <a:xfrm>
                <a:off x="7584775" y="3070386"/>
                <a:ext cx="39940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nonlinearity such as ReLU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trainable weight matrix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11BBF85-5B5E-4FF8-A697-95703CC72B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4775" y="3070386"/>
                <a:ext cx="3994014" cy="646331"/>
              </a:xfrm>
              <a:prstGeom prst="rect">
                <a:avLst/>
              </a:prstGeom>
              <a:blipFill>
                <a:blip r:embed="rId9"/>
                <a:stretch>
                  <a:fillRect l="-1221" t="-5660" r="-2595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084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164C11-C9D4-4BF1-888E-E682CBA3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546"/>
            <a:ext cx="12242042" cy="130815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63CD9BA-EECA-4AFA-BF6C-C537F5651FF4}"/>
              </a:ext>
            </a:extLst>
          </p:cNvPr>
          <p:cNvSpPr/>
          <p:nvPr/>
        </p:nvSpPr>
        <p:spPr>
          <a:xfrm>
            <a:off x="15753" y="1204035"/>
            <a:ext cx="4460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Hypergraph Attention Networks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51B455-5552-4EA5-840E-578B37E9E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" y="1761214"/>
            <a:ext cx="3964102" cy="10271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914012-1347-4221-B11E-CAAE0C016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3" y="2712491"/>
            <a:ext cx="7710985" cy="364593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5416BA6-CE6F-4824-A474-3207A6A7F7E0}"/>
              </a:ext>
            </a:extLst>
          </p:cNvPr>
          <p:cNvSpPr/>
          <p:nvPr/>
        </p:nvSpPr>
        <p:spPr>
          <a:xfrm>
            <a:off x="7726738" y="1615278"/>
            <a:ext cx="2204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Edge-level Attention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11BBF85-5B5E-4FF8-A697-95703CC72B19}"/>
                  </a:ext>
                </a:extLst>
              </p:cNvPr>
              <p:cNvSpPr/>
              <p:nvPr/>
            </p:nvSpPr>
            <p:spPr>
              <a:xfrm>
                <a:off x="7577951" y="2988906"/>
                <a:ext cx="3994014" cy="66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output representation of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weight matrix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11BBF85-5B5E-4FF8-A697-95703CC72B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951" y="2988906"/>
                <a:ext cx="3994014" cy="668581"/>
              </a:xfrm>
              <a:prstGeom prst="rect">
                <a:avLst/>
              </a:prstGeom>
              <a:blipFill>
                <a:blip r:embed="rId6"/>
                <a:stretch>
                  <a:fillRect l="-1221" t="-1818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FC1EEEC6-9071-4E60-86E3-09E9A7FF1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738" y="2103171"/>
            <a:ext cx="2725489" cy="8263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7F2D9E-BAFD-4E48-9EBA-FEE6A406D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4885" y="3700766"/>
            <a:ext cx="3695167" cy="1158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0C039DB0-F12A-4233-9F1C-9425DFBAADC7}"/>
                  </a:ext>
                </a:extLst>
              </p:cNvPr>
              <p:cNvSpPr/>
              <p:nvPr/>
            </p:nvSpPr>
            <p:spPr>
              <a:xfrm>
                <a:off x="7675928" y="5006727"/>
                <a:ext cx="4361397" cy="1204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another weight (context) vector for measuring the importance of  the hyperedges and || is the concatenation operation.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0C039DB0-F12A-4233-9F1C-9425DFBAA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28" y="5006727"/>
                <a:ext cx="4361397" cy="1204176"/>
              </a:xfrm>
              <a:prstGeom prst="rect">
                <a:avLst/>
              </a:prstGeom>
              <a:blipFill>
                <a:blip r:embed="rId9"/>
                <a:stretch>
                  <a:fillRect l="-1117" t="-2020" b="-70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63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10817</TotalTime>
  <Words>400</Words>
  <Application>Microsoft Office PowerPoint</Application>
  <PresentationFormat>宽屏</PresentationFormat>
  <Paragraphs>64</Paragraphs>
  <Slides>19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等线</vt:lpstr>
      <vt:lpstr>华康俪金黑W8(P)</vt:lpstr>
      <vt:lpstr>宋体</vt:lpstr>
      <vt:lpstr>Arial</vt:lpstr>
      <vt:lpstr>Bahnschrift Condensed</vt:lpstr>
      <vt:lpstr>Cambria Math</vt:lpstr>
      <vt:lpstr>Gill Sans Ultra Bold</vt:lpstr>
      <vt:lpstr>Times New Roman</vt:lpstr>
      <vt:lpstr>Wingdings</vt:lpstr>
      <vt:lpstr>Office 主题​​</vt:lpstr>
      <vt:lpstr>PowerPoint 演示文稿</vt:lpstr>
      <vt:lpstr>PowerPoint 演示文稿</vt:lpstr>
      <vt:lpstr>Introduction</vt:lpstr>
      <vt:lpstr>Method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Dataset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彭 展望</cp:lastModifiedBy>
  <cp:revision>665</cp:revision>
  <dcterms:created xsi:type="dcterms:W3CDTF">2017-04-22T07:59:29Z</dcterms:created>
  <dcterms:modified xsi:type="dcterms:W3CDTF">2020-11-09T13:22:31Z</dcterms:modified>
</cp:coreProperties>
</file>